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8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Geist" panose="020B0604020202020204" charset="0"/>
      <p:regular r:id="rId35"/>
    </p:embeddedFont>
    <p:embeddedFont>
      <p:font typeface="Arimo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74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8F73E-49FF-4729-800C-60C35988A98A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D12C5-14FA-4A48-920C-3D0F4A294B8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2401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9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5CC97B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9020" y="9686925"/>
            <a:ext cx="2153256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12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959525" y="8115300"/>
            <a:ext cx="6324600" cy="1168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563"/>
              </a:lnSpc>
            </a:pPr>
            <a:r>
              <a:rPr lang="en-US" sz="2500" b="1" dirty="0">
                <a:solidFill>
                  <a:schemeClr val="bg1"/>
                </a:solidFill>
                <a:ea typeface="Geist" pitchFamily="34" charset="-122"/>
                <a:cs typeface="Geist" pitchFamily="34" charset="-120"/>
              </a:rPr>
              <a:t>Гера Олександр </a:t>
            </a:r>
            <a:r>
              <a:rPr lang="en-US" sz="2500" b="1" dirty="0" err="1">
                <a:solidFill>
                  <a:schemeClr val="bg1"/>
                </a:solidFill>
                <a:ea typeface="Geist" pitchFamily="34" charset="-122"/>
                <a:cs typeface="Geist" pitchFamily="34" charset="-120"/>
              </a:rPr>
              <a:t>Миколайович</a:t>
            </a:r>
            <a:r>
              <a:rPr lang="en-US" sz="2500" b="1" dirty="0" smtClean="0">
                <a:solidFill>
                  <a:schemeClr val="bg1"/>
                </a:solidFill>
                <a:ea typeface="Geist" pitchFamily="34" charset="-122"/>
                <a:cs typeface="Geist" pitchFamily="34" charset="-120"/>
              </a:rPr>
              <a:t>,</a:t>
            </a:r>
            <a:endParaRPr lang="uk-UA" sz="2500" b="1" dirty="0" smtClean="0">
              <a:solidFill>
                <a:schemeClr val="bg1"/>
              </a:solidFill>
              <a:ea typeface="Geist" pitchFamily="34" charset="-122"/>
              <a:cs typeface="Geist" pitchFamily="34" charset="-120"/>
            </a:endParaRPr>
          </a:p>
          <a:p>
            <a:pPr>
              <a:lnSpc>
                <a:spcPts val="3563"/>
              </a:lnSpc>
            </a:pPr>
            <a:r>
              <a:rPr lang="en-US" sz="2500" b="1" dirty="0" smtClean="0">
                <a:solidFill>
                  <a:schemeClr val="bg1"/>
                </a:solidFill>
                <a:ea typeface="Geist" pitchFamily="34" charset="-122"/>
                <a:cs typeface="Geist" pitchFamily="34" charset="-120"/>
              </a:rPr>
              <a:t> </a:t>
            </a:r>
            <a:r>
              <a:rPr lang="en-US" sz="2500" b="1" dirty="0">
                <a:solidFill>
                  <a:schemeClr val="bg1"/>
                </a:solidFill>
                <a:ea typeface="Geist" pitchFamily="34" charset="-122"/>
                <a:cs typeface="Geist" pitchFamily="34" charset="-120"/>
              </a:rPr>
              <a:t>кандидат с.-г</a:t>
            </a:r>
            <a:r>
              <a:rPr lang="en-US" sz="2500" b="1" dirty="0" smtClean="0">
                <a:solidFill>
                  <a:schemeClr val="bg1"/>
                </a:solidFill>
                <a:ea typeface="Geist" pitchFamily="34" charset="-122"/>
                <a:cs typeface="Geist" pitchFamily="34" charset="-120"/>
              </a:rPr>
              <a:t>. </a:t>
            </a:r>
            <a:r>
              <a:rPr lang="en-US" sz="2500" b="1" dirty="0">
                <a:solidFill>
                  <a:schemeClr val="bg1"/>
                </a:solidFill>
                <a:ea typeface="Geist" pitchFamily="34" charset="-122"/>
                <a:cs typeface="Geist" pitchFamily="34" charset="-120"/>
              </a:rPr>
              <a:t>наук, </a:t>
            </a:r>
            <a:endParaRPr lang="uk-UA" sz="2500" b="1" dirty="0">
              <a:solidFill>
                <a:schemeClr val="bg1"/>
              </a:solidFill>
              <a:ea typeface="Geist" pitchFamily="34" charset="-122"/>
              <a:cs typeface="Geist" pitchFamily="34" charset="-120"/>
            </a:endParaRPr>
          </a:p>
          <a:p>
            <a:pPr>
              <a:lnSpc>
                <a:spcPts val="3563"/>
              </a:lnSpc>
            </a:pPr>
            <a:r>
              <a:rPr lang="en-US" sz="2500" b="1" dirty="0" err="1">
                <a:solidFill>
                  <a:schemeClr val="bg1"/>
                </a:solidFill>
                <a:ea typeface="Geist" pitchFamily="34" charset="-122"/>
                <a:cs typeface="Geist" pitchFamily="34" charset="-120"/>
              </a:rPr>
              <a:t>про</a:t>
            </a:r>
            <a:r>
              <a:rPr lang="uk-UA" sz="2500" b="1" dirty="0">
                <a:solidFill>
                  <a:schemeClr val="bg1"/>
                </a:solidFill>
                <a:ea typeface="Geist" pitchFamily="34" charset="-122"/>
                <a:cs typeface="Geist" pitchFamily="34" charset="-120"/>
              </a:rPr>
              <a:t>в</a:t>
            </a:r>
            <a:r>
              <a:rPr lang="en-US" sz="2500" b="1" dirty="0" err="1">
                <a:solidFill>
                  <a:schemeClr val="bg1"/>
                </a:solidFill>
                <a:ea typeface="Geist" pitchFamily="34" charset="-122"/>
                <a:cs typeface="Geist" pitchFamily="34" charset="-120"/>
              </a:rPr>
              <a:t>ідний</a:t>
            </a:r>
            <a:r>
              <a:rPr lang="en-US" sz="2500" b="1" dirty="0">
                <a:solidFill>
                  <a:schemeClr val="bg1"/>
                </a:solidFill>
                <a:ea typeface="Geist" pitchFamily="34" charset="-122"/>
                <a:cs typeface="Geist" pitchFamily="34" charset="-120"/>
              </a:rPr>
              <a:t> фахівець ТОВ "</a:t>
            </a:r>
            <a:r>
              <a:rPr lang="en-US" sz="2500" b="1" dirty="0" err="1">
                <a:solidFill>
                  <a:schemeClr val="bg1"/>
                </a:solidFill>
                <a:ea typeface="Geist" pitchFamily="34" charset="-122"/>
                <a:cs typeface="Geist" pitchFamily="34" charset="-120"/>
              </a:rPr>
              <a:t>Органік</a:t>
            </a:r>
            <a:r>
              <a:rPr lang="en-US" sz="2500" b="1" dirty="0">
                <a:solidFill>
                  <a:schemeClr val="bg1"/>
                </a:solidFill>
                <a:ea typeface="Geist" pitchFamily="34" charset="-122"/>
                <a:cs typeface="Geist" pitchFamily="34" charset="-12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ea typeface="Geist" pitchFamily="34" charset="-122"/>
                <a:cs typeface="Geist" pitchFamily="34" charset="-120"/>
              </a:rPr>
              <a:t>Стандарт</a:t>
            </a:r>
            <a:r>
              <a:rPr lang="en-US" sz="2500" b="1" dirty="0" smtClean="0">
                <a:solidFill>
                  <a:schemeClr val="bg1"/>
                </a:solidFill>
                <a:ea typeface="Geist" pitchFamily="34" charset="-122"/>
                <a:cs typeface="Geist" pitchFamily="34" charset="-120"/>
              </a:rPr>
              <a:t>"</a:t>
            </a:r>
            <a:r>
              <a:rPr lang="uk-UA" sz="2500" b="1" dirty="0" smtClean="0">
                <a:solidFill>
                  <a:schemeClr val="bg1"/>
                </a:solidFill>
                <a:ea typeface="Geist" pitchFamily="34" charset="-122"/>
                <a:cs typeface="Geist" pitchFamily="34" charset="-120"/>
              </a:rPr>
              <a:t>,</a:t>
            </a:r>
          </a:p>
          <a:p>
            <a:pPr>
              <a:lnSpc>
                <a:spcPts val="3563"/>
              </a:lnSpc>
            </a:pPr>
            <a:r>
              <a:rPr lang="uk-UA" sz="2500" b="1" dirty="0" smtClean="0">
                <a:solidFill>
                  <a:schemeClr val="bg1"/>
                </a:solidFill>
                <a:cs typeface="Geist" pitchFamily="34" charset="-120"/>
              </a:rPr>
              <a:t>Голова АППУ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937"/>
            <a:ext cx="2476982" cy="92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1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884218" y="3900805"/>
            <a:ext cx="6519565" cy="239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Критичні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рівні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зараження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Весна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 1–2%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Літо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 3–5%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Осінь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 &gt;3% —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ризик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втрати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сім’ї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768"/>
            <a:ext cx="18288000" cy="10314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7768"/>
            <a:ext cx="2476982" cy="929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058346" y="3600767"/>
            <a:ext cx="6171307" cy="299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Профілактика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вароатозу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Генетичний</a:t>
            </a:r>
            <a:r>
              <a:rPr lang="en-US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підхід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Відбір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сімей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з VSH-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поведінкою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Гігієнічні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лінії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Селекція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стійкість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4" name="AutoShape 2" descr="Створе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6" y="7937"/>
            <a:ext cx="18293166" cy="102790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937"/>
            <a:ext cx="2476982" cy="929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496967" y="3600767"/>
            <a:ext cx="7294066" cy="299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Біотехнічні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методи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Видалення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трутневого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розплоду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Формування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безрозплідного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періоду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Ізоляція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матки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Струшування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бджіл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812"/>
            <a:ext cx="18288000" cy="10281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937"/>
            <a:ext cx="2476982" cy="929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520283" y="4200842"/>
            <a:ext cx="7247434" cy="179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Ротація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рамок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Регулярна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заміна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темного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стільника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Зниження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накопичення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патогенів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1" y="0"/>
            <a:ext cx="18269919" cy="1028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937"/>
            <a:ext cx="2476982" cy="9297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431532" y="2400617"/>
            <a:ext cx="7424936" cy="5485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Лікування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в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органічному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виробництві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Мурашина</a:t>
            </a:r>
            <a:r>
              <a:rPr lang="en-US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кислота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Переваги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Проникає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під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кришечки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Діє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кліща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у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розплоді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Недоліки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Чутлива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до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температури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Ризик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стресу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для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матки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Оптимальна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температура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 10–25°C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55" y="-209"/>
            <a:ext cx="18288001" cy="1028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" y="9357224"/>
            <a:ext cx="2476982" cy="92977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489301" y="3300730"/>
            <a:ext cx="9309398" cy="3599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Щавлева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кислота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Ефективна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при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відсутності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розплоду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Методи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крапельний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сублімація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Ефективність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 90–95% у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безрозплідний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період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4" name="AutoShape 2" descr="Створе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936"/>
            <a:ext cx="18288000" cy="102790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339787"/>
            <a:ext cx="2476982" cy="9297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708947" y="3900805"/>
            <a:ext cx="6870105" cy="239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Молочна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кислота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Обприскування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рамок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Ефективна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при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малому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зараженні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Підходить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для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нуклеусів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357224"/>
            <a:ext cx="2476982" cy="92977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721376" y="3900805"/>
            <a:ext cx="4845248" cy="239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Тимол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Рослинного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походження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Працює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в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теплу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погоду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Поступова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дія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83" y="22602"/>
            <a:ext cx="18290584" cy="102643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" y="9350767"/>
            <a:ext cx="2476982" cy="92977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208191" y="3600767"/>
            <a:ext cx="7871619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Стратегія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органічної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обробки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приклад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)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Весна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Моніторинг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Біотехнічні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методи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Видалення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трут</a:t>
            </a:r>
            <a:r>
              <a:rPr lang="uk-UA" sz="3399" dirty="0" err="1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ів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4" name="AutoShape 2" descr="Створе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28" y="9326873"/>
            <a:ext cx="2476982" cy="92977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131842" y="4200842"/>
            <a:ext cx="1132735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Після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медозбору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Основна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обробка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мурашиною</a:t>
            </a:r>
            <a:r>
              <a:rPr lang="uk-UA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щавлевою</a:t>
            </a:r>
            <a:r>
              <a:rPr lang="en-US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кислотою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або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тимолом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9357224"/>
            <a:ext cx="2476982" cy="9297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225897" y="3600767"/>
            <a:ext cx="15836205" cy="299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Чому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тема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критично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важлива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Варроатоз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—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головна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причина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загибелі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бджолосімей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у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світі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70–90%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зимових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втрат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прямо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або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опосередковано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пов’язані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з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Varroa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destructor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органічному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виробництві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вибір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препаратів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обмежений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Помилка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у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боротьбі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=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втрата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сім’ї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або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сертифікації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4" name="AutoShape 2" descr="Створе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" y="0"/>
            <a:ext cx="18282834" cy="102656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937"/>
            <a:ext cx="2476982" cy="929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876800" y="2476500"/>
            <a:ext cx="8278912" cy="179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Осінь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Контроль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зараження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Щавлева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кислота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у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безрозплідний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період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122" y="2442275"/>
            <a:ext cx="18294458" cy="4573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1" y="9357224"/>
            <a:ext cx="2476982" cy="92977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7075190" y="4200842"/>
            <a:ext cx="4137620" cy="179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Зима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Аналіз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осипу</a:t>
            </a:r>
            <a:r>
              <a:rPr lang="uk-UA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бджіл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Планування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селекції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8394"/>
            <a:ext cx="18288002" cy="10278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86" y="9325582"/>
            <a:ext cx="2476982" cy="92977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024884" y="3300730"/>
            <a:ext cx="8238232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Часті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помилки</a:t>
            </a:r>
            <a:r>
              <a:rPr lang="uk-UA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у бджільництві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Пізня</a:t>
            </a:r>
            <a:r>
              <a:rPr lang="en-US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обробка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Недостатня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концентрація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Відсутність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повторного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контролю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Застосування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«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заборонених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»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препаратів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1"/>
            <a:ext cx="18288001" cy="71794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9357224"/>
            <a:ext cx="2476982" cy="92977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527798" y="3000692"/>
            <a:ext cx="9232404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Економічні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наслідки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Втрата</a:t>
            </a:r>
            <a:r>
              <a:rPr lang="en-US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30% </a:t>
            </a:r>
            <a:r>
              <a:rPr lang="uk-UA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бджоло</a:t>
            </a:r>
            <a:r>
              <a:rPr lang="en-US" sz="3399" dirty="0" err="1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сімей</a:t>
            </a:r>
            <a:r>
              <a:rPr lang="en-US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=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мінус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30%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медозбору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мінус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маточний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матеріал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мінус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дохід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Органічне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виробництво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не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пробачає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помилок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8288000" cy="71794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53995"/>
            <a:ext cx="2476982" cy="92977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883797" y="2700655"/>
            <a:ext cx="4520406" cy="486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Комплексний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підхід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Ефективна</a:t>
            </a:r>
            <a:r>
              <a:rPr lang="en-US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стратегія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=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моніторинг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біотехніка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дозволені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кислоти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селекція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системність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124" y="-1"/>
            <a:ext cx="18315124" cy="103835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664" y="9453797"/>
            <a:ext cx="2476982" cy="92977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490196" y="3000692"/>
            <a:ext cx="5307608" cy="363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Практичні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рекомендації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Ведіть</a:t>
            </a:r>
            <a:r>
              <a:rPr lang="en-US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журнал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зараження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Плануйте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рік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наперед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Не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відкладайте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обробку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Контролюйте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температуру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Не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працюйте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«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наосліп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8288002" cy="103174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9357224"/>
            <a:ext cx="2476982" cy="92977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057400" y="2552700"/>
            <a:ext cx="12225933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Висновки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органічному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виробництві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✔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Варроатоз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можна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контролювати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✔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Але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лише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системно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✔ І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лише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при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дисципліні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Одна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пропущена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обробка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— </a:t>
            </a:r>
            <a:endParaRPr lang="uk-UA" sz="3399" dirty="0" smtClea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і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вся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сертифікація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під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загрозою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41080"/>
            <a:ext cx="2476982" cy="92977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743200" y="3162300"/>
            <a:ext cx="11191280" cy="2407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Органічне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бджільництво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— </a:t>
            </a:r>
            <a:endParaRPr lang="uk-UA" sz="3399" dirty="0" smtClea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це</a:t>
            </a:r>
            <a:r>
              <a:rPr lang="en-US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не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відмова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від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лікування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Це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грамотна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науково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 lang="uk-UA" sz="3399" dirty="0" smtClean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обґрунтована</a:t>
            </a:r>
            <a:r>
              <a:rPr lang="en-US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система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боротьби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57224"/>
            <a:ext cx="2476982" cy="92977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9585" cy="1029094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343400" y="4152900"/>
            <a:ext cx="7934872" cy="732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000000"/>
                </a:solidFill>
                <a:ea typeface="Arimo"/>
                <a:cs typeface="Arimo"/>
                <a:sym typeface="Arimo"/>
              </a:rPr>
              <a:t>Дякую</a:t>
            </a:r>
            <a:r>
              <a:rPr lang="en-US" sz="8000" b="1" dirty="0">
                <a:solidFill>
                  <a:srgbClr val="000000"/>
                </a:solidFill>
                <a:ea typeface="Arimo"/>
                <a:cs typeface="Arimo"/>
                <a:sym typeface="Arimo"/>
              </a:rPr>
              <a:t> </a:t>
            </a:r>
            <a:r>
              <a:rPr lang="en-US" sz="8000" b="1" dirty="0" err="1" smtClean="0">
                <a:solidFill>
                  <a:srgbClr val="000000"/>
                </a:solidFill>
                <a:ea typeface="Arimo"/>
                <a:cs typeface="Arimo"/>
                <a:sym typeface="Arimo"/>
              </a:rPr>
              <a:t>за</a:t>
            </a:r>
            <a:r>
              <a:rPr lang="uk-UA" sz="8000" b="1" dirty="0" smtClean="0">
                <a:solidFill>
                  <a:srgbClr val="000000"/>
                </a:solidFill>
                <a:ea typeface="Arimo"/>
                <a:cs typeface="Arimo"/>
                <a:sym typeface="Arimo"/>
              </a:rPr>
              <a:t> </a:t>
            </a:r>
            <a:r>
              <a:rPr lang="en-US" sz="8000" b="1" dirty="0" err="1" smtClean="0">
                <a:solidFill>
                  <a:srgbClr val="000000"/>
                </a:solidFill>
                <a:ea typeface="Arimo"/>
                <a:cs typeface="Arimo"/>
                <a:sym typeface="Arimo"/>
              </a:rPr>
              <a:t>увагу</a:t>
            </a:r>
            <a:r>
              <a:rPr lang="uk-UA" sz="8000" b="1" dirty="0" smtClean="0">
                <a:solidFill>
                  <a:srgbClr val="000000"/>
                </a:solidFill>
                <a:ea typeface="Arimo"/>
                <a:cs typeface="Arimo"/>
                <a:sym typeface="Arimo"/>
              </a:rPr>
              <a:t>!</a:t>
            </a:r>
            <a:endParaRPr lang="en-US" sz="8000" b="1" dirty="0">
              <a:solidFill>
                <a:srgbClr val="000000"/>
              </a:solidFill>
              <a:ea typeface="Arimo"/>
              <a:cs typeface="Arimo"/>
              <a:sym typeface="Arim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39200" y="6896100"/>
            <a:ext cx="408586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 smtClean="0"/>
              <a:t>Олександр Гера</a:t>
            </a:r>
            <a:br>
              <a:rPr lang="uk-UA" sz="2200" b="1" dirty="0" smtClean="0"/>
            </a:br>
            <a:r>
              <a:rPr lang="uk-UA" sz="2200" b="1" dirty="0" smtClean="0"/>
              <a:t>провідний фахівець </a:t>
            </a:r>
            <a:br>
              <a:rPr lang="uk-UA" sz="2200" b="1" dirty="0" smtClean="0"/>
            </a:br>
            <a:r>
              <a:rPr lang="uk-UA" sz="2200" b="1" dirty="0" smtClean="0"/>
              <a:t>Органік Стандарт </a:t>
            </a:r>
            <a:br>
              <a:rPr lang="uk-UA" sz="2200" b="1" dirty="0" smtClean="0"/>
            </a:br>
            <a:r>
              <a:rPr lang="uk-UA" sz="2200" b="1" dirty="0" err="1" smtClean="0"/>
              <a:t>тел</a:t>
            </a:r>
            <a:r>
              <a:rPr lang="uk-UA" sz="2200" b="1" dirty="0" smtClean="0"/>
              <a:t>. 067 862 75 15</a:t>
            </a:r>
            <a:br>
              <a:rPr lang="uk-UA" sz="2200" b="1" dirty="0" smtClean="0"/>
            </a:br>
            <a:r>
              <a:rPr lang="en-AU" sz="2200" b="1" dirty="0"/>
              <a:t>gera.o@organicstandard.ua</a:t>
            </a:r>
            <a:endParaRPr lang="uk-UA" sz="2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57224"/>
            <a:ext cx="2476982" cy="9297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831754" y="3300730"/>
            <a:ext cx="8624491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Біологія</a:t>
            </a:r>
            <a:r>
              <a:rPr lang="en-US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кліща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Varroa</a:t>
            </a:r>
            <a:r>
              <a:rPr lang="en-US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destructor —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коротко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Паразитує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дорослих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бджолах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і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розплоді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Розмножується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у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запечатаному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розплоді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Віддає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перевагу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трутневому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розплоду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Переносить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віруси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(DWV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та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ін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.)</a:t>
            </a:r>
          </a:p>
        </p:txBody>
      </p:sp>
      <p:sp>
        <p:nvSpPr>
          <p:cNvPr id="4" name="AutoShape 2" descr="Створе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937"/>
            <a:ext cx="2476982" cy="929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234110" y="3600767"/>
            <a:ext cx="9819780" cy="363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Цикл</a:t>
            </a:r>
            <a:r>
              <a:rPr lang="en-US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розвитку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Самка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заходить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у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комірку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перед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запечатуванням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2–3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потомства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цикл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Повний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цикл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— 10–12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днів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сезон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популяція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зростає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експоненційно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4" name="AutoShape 2" descr="Створено зображення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81" y="7936"/>
            <a:ext cx="18306082" cy="102790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937"/>
            <a:ext cx="2476982" cy="929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173341" y="3600767"/>
            <a:ext cx="5941318" cy="299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Наслідки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зараження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Ослаблення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імунітету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Деформація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крил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Скорочення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тривалості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життя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Осіння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колапсація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сім’ї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4" name="AutoShape 2" descr="https://chatgpt.com/backend-api/estuary/content?id=file_0000000076e8720aba751db88e03deab&amp;ts=492222&amp;p=fs&amp;cid=1&amp;sig=28075f0de3580ec15b2158bbd59efb862ef5851fbb6e3a16b809fe0b8b9789da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937"/>
            <a:ext cx="2476982" cy="929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909046" y="2700655"/>
            <a:ext cx="8469908" cy="486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Особливості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органічного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підходу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Що</a:t>
            </a:r>
            <a:r>
              <a:rPr lang="en-US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заборонено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органічному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виробництві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НЕ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дозволено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амітраз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флувалінат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флюметрин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синтетичні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акарициди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антибіотики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94"/>
            <a:ext cx="18287999" cy="102786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937"/>
            <a:ext cx="2476982" cy="929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526064" y="3000692"/>
            <a:ext cx="5235873" cy="4199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Що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дозволено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Дозволені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діючі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речовини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мурашина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кислота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щавлева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кислота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молочна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кислота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тимол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механічні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методи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394"/>
            <a:ext cx="18288001" cy="102786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937"/>
            <a:ext cx="2476982" cy="929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466530" y="4200842"/>
            <a:ext cx="9354939" cy="2407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Моніторинг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—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основа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профілактики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Чому</a:t>
            </a:r>
            <a:r>
              <a:rPr lang="en-US" sz="3399" dirty="0" smtClean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моніторинг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критичний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Без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обліку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кліща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лікування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—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це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випадковість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937"/>
            <a:ext cx="2476982" cy="929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398443" y="3600767"/>
            <a:ext cx="7491115" cy="299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Методи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контролю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Піддон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природній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осип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)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Цукрова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пудра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Спиртовий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тест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Розпечатування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трутневого</a:t>
            </a:r>
            <a:r>
              <a:rPr lang="en-US" sz="33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розплоду</a:t>
            </a:r>
            <a:endParaRPr lang="en-US" sz="33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937"/>
            <a:ext cx="2476982" cy="929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472</Words>
  <Application>Microsoft Office PowerPoint</Application>
  <PresentationFormat>Произвольный</PresentationFormat>
  <Paragraphs>140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Geist</vt:lpstr>
      <vt:lpstr>Arimo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Профілактика захворювання та лікування вароатозу (органічному виробництві)</dc:title>
  <dc:creator>og_os</dc:creator>
  <cp:lastModifiedBy>Oleksandr Gera</cp:lastModifiedBy>
  <cp:revision>14</cp:revision>
  <dcterms:created xsi:type="dcterms:W3CDTF">2006-08-16T00:00:00Z</dcterms:created>
  <dcterms:modified xsi:type="dcterms:W3CDTF">2026-02-25T07:47:46Z</dcterms:modified>
  <dc:identifier>DAHCRFIz6Ko</dc:identifier>
</cp:coreProperties>
</file>